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325" r:id="rId3"/>
    <p:sldId id="294" r:id="rId4"/>
    <p:sldId id="309" r:id="rId5"/>
    <p:sldId id="315" r:id="rId6"/>
    <p:sldId id="326" r:id="rId7"/>
    <p:sldId id="314" r:id="rId8"/>
    <p:sldId id="306" r:id="rId9"/>
    <p:sldId id="327" r:id="rId10"/>
    <p:sldId id="281" r:id="rId11"/>
    <p:sldId id="316" r:id="rId12"/>
    <p:sldId id="282" r:id="rId13"/>
    <p:sldId id="333" r:id="rId14"/>
    <p:sldId id="334" r:id="rId15"/>
    <p:sldId id="329" r:id="rId16"/>
    <p:sldId id="330" r:id="rId17"/>
    <p:sldId id="328" r:id="rId18"/>
    <p:sldId id="332" r:id="rId19"/>
    <p:sldId id="331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73"/>
    <p:restoredTop sz="90013"/>
  </p:normalViewPr>
  <p:slideViewPr>
    <p:cSldViewPr>
      <p:cViewPr varScale="1">
        <p:scale>
          <a:sx n="117" d="100"/>
          <a:sy n="117" d="100"/>
        </p:scale>
        <p:origin x="255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54900-4329-8F45-97BD-0532BFD93DB0}" type="datetimeFigureOut">
              <a:rPr lang="en-US" smtClean="0"/>
              <a:t>11/6/24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D4D45-94DD-3145-B909-6D9D8C7BC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477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D4D45-94DD-3145-B909-6D9D8C7BC1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816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8EEC2862-A70A-2245-BAC6-8D3FC6E9B6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58655D6-2738-DA4A-B738-B34250532505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6D42FFFE-51A8-8446-A71C-A7BA3F6383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89589D04-F2AA-9F40-A344-FE9A364B7B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58096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AFFB07EF-9808-3740-868C-67FCD5A0A3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4D65FC8-816E-D843-861F-D6EBD867B4EE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5D18E4DC-8116-774A-B401-ACE1743596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96554888-66FC-1F4A-9307-51D2BDE406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64788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4F715C73-9C7F-364A-9BC5-CD8600C733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2575B76-44F6-8141-A6E7-814E395B2A8B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2DE68BF7-4FDD-A545-9012-48E2B085D8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3227F4B3-2FD8-474F-9C3B-86EED67595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49519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4F715C73-9C7F-364A-9BC5-CD8600C733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2575B76-44F6-8141-A6E7-814E395B2A8B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2DE68BF7-4FDD-A545-9012-48E2B085D8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3227F4B3-2FD8-474F-9C3B-86EED67595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49470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4F715C73-9C7F-364A-9BC5-CD8600C733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2575B76-44F6-8141-A6E7-814E395B2A8B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2DE68BF7-4FDD-A545-9012-48E2B085D8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3227F4B3-2FD8-474F-9C3B-86EED67595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7452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4F715C73-9C7F-364A-9BC5-CD8600C733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2575B76-44F6-8141-A6E7-814E395B2A8B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2DE68BF7-4FDD-A545-9012-48E2B085D8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3227F4B3-2FD8-474F-9C3B-86EED67595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04553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4F715C73-9C7F-364A-9BC5-CD8600C733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2575B76-44F6-8141-A6E7-814E395B2A8B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2DE68BF7-4FDD-A545-9012-48E2B085D8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3227F4B3-2FD8-474F-9C3B-86EED67595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10325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4F715C73-9C7F-364A-9BC5-CD8600C733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2575B76-44F6-8141-A6E7-814E395B2A8B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2DE68BF7-4FDD-A545-9012-48E2B085D8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3227F4B3-2FD8-474F-9C3B-86EED67595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3407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AFFB07EF-9808-3740-868C-67FCD5A0A3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4D65FC8-816E-D843-861F-D6EBD867B4EE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5D18E4DC-8116-774A-B401-ACE1743596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96554888-66FC-1F4A-9307-51D2BDE406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9658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F68FB30B-B832-504F-BE60-7ABABBE24C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17CF5EA-7DD0-0D4A-A50B-EB0043F3FF47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458A78E3-300D-C746-8625-734FC57B15EE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BBA6FB4A-0513-8447-A0D1-52C5D93E45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7804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6F4A909F-C393-9A40-B044-A96E8D8E5A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8BC6B9A-7288-5D4E-A266-911CBE7CC3D3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7740F6A8-4FD5-F948-BB7C-2AC78369199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19DF5FFE-D418-AC41-977D-D47F7236EC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277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C9E78983-115B-C94F-B4F7-0D54CC50BC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1A5B715-97D7-0C4F-9590-213DF2C08CE1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05F727B3-235D-F247-8724-EF01BFBFC9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02A68B3D-A810-7340-AEC6-F0FE3FCE78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8620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C9E78983-115B-C94F-B4F7-0D54CC50BC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1A5B715-97D7-0C4F-9590-213DF2C08CE1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05F727B3-235D-F247-8724-EF01BFBFC9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02A68B3D-A810-7340-AEC6-F0FE3FCE78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1438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D152A16-8688-A44F-A61A-685E2DBB75B0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47BC6-3C73-3145-BA02-0050B843940D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2395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47BC6-3C73-3145-BA02-0050B843940D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4101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6C180C7-D8F3-9C40-920B-79A9CCD221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54D72D-9061-654E-A394-19214118EF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1B29B9-C89D-2F4D-8FE6-2DB1456E8B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B92F7E-AF63-9842-B10A-EDCB845AFA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5281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0D4B70-3198-DF40-8361-7929AD8451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E1E612-6EB8-1B4F-AC4F-F42960142D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401277-AD17-1A4F-97F4-4C2723F24B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1D1974-5A11-784D-963F-D3977CA827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1651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15B4716-B623-0C4A-8348-3AC44153FE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611BB7-1EA7-8447-96FA-7C5CF17457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76DDEC-4543-274E-8AA5-99DD5E7E7B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6ED7FD-E0E5-3546-80CC-280368BB13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1170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0BA6B9-DD46-3749-B600-3775CA6371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5431D4-7A8A-8E42-8A21-A4A7ADCC3A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349B15-A780-EA4C-97EF-5FA678B4A4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3CFF33-DE18-2040-AEE8-F55E84543A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2615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F146059-68C9-6940-8133-9063A765B3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89DB68-02B5-5C46-8169-CAC4A46B9B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3A10DB-D166-7B42-857B-943B896D2D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32170A-94A5-F741-9E77-06CAECCC68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037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F9124B-94AE-DD46-9DBD-AAE7D69D02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8208D4-40A8-C342-A4E5-5A52B62EA5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9C3ABB-EB14-5146-895B-BCDC674229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52F326-2981-F947-8C0E-CA582F0862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282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88B41BF-67F9-FA4B-8CDB-F2B26BFA20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957C665-E470-6D44-9018-CC619A172A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846AAFA-7688-7142-8A93-FDF540C75E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DF4F55-3437-A948-9FD0-8F9FB3E7C8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7604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D0C862B-FE9A-9C4E-87B6-CEEB319AC2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E60E3AA-849C-1846-9706-E3322A97A8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DDC42BE-613E-8249-B013-2B62EB714D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861F7F-1CDB-E949-8E52-39D57EAC1D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3992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229F93A-7075-1843-BC99-B5CE6154D6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9D68FD3-359C-A544-9D09-B838FD5F00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E7F9588-F001-3C43-8E64-5C28C1B2E3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4DEB51-1045-E945-992D-319BF6B337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7110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91DC8D-E6F7-AA42-8F21-0B34C813F9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DDD981-ADC3-304A-A259-C88AFBA3B5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EDCFAA-93FD-5D49-A733-F563370DC3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3E431A-D352-F045-B6D0-C40E190DA7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4828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650D5D-DC06-9C41-94A5-1AB0B4F913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AF9455-E5DC-FF42-B890-0C789E523C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2CDD0D-3000-EC46-984E-681D6DE95B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7F445D-5BB6-9446-B9CD-6148C8B944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7569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F70D866-6D20-5242-82F2-C8E9D410C8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5D28B84-F4A6-0E42-84DB-164E91FFF0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116EB6B-2469-7C4D-9FB9-69899638E68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98B2676-B0AD-0C43-AD6B-16940A353C9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EE966A7-8B9E-5345-9437-F8C4B583AFB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C4790D1-39FB-D840-99D8-F26DCF0A718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404FA89C-2333-FD4C-AD88-C575EF8E424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924800" cy="2209800"/>
          </a:xfrm>
        </p:spPr>
        <p:txBody>
          <a:bodyPr/>
          <a:lstStyle/>
          <a:p>
            <a:pPr eaLnBrk="1" hangingPunct="1"/>
            <a:r>
              <a:rPr lang="en-US" altLang="en-US" dirty="0"/>
              <a:t>Dangerous chemicals!</a:t>
            </a:r>
            <a:br>
              <a:rPr lang="en-US" altLang="en-US" dirty="0"/>
            </a:br>
            <a:r>
              <a:rPr lang="en-US" altLang="en-US" dirty="0"/>
              <a:t>How can I use them safely?</a:t>
            </a:r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908A7FA1-C3A3-0042-AE96-4FF97C85CDD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76375" y="5157788"/>
            <a:ext cx="6400800" cy="8509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Phillip and Eva Crisp</a:t>
            </a:r>
          </a:p>
        </p:txBody>
      </p:sp>
      <p:pic>
        <p:nvPicPr>
          <p:cNvPr id="13315" name="Picture 2" descr="burning_hair_medium.jpg">
            <a:extLst>
              <a:ext uri="{FF2B5EF4-FFF2-40B4-BE49-F238E27FC236}">
                <a16:creationId xmlns:a16="http://schemas.microsoft.com/office/drawing/2014/main" id="{76B28CB0-7A26-CD44-A517-FB0CBABA7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15888"/>
            <a:ext cx="216058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>
            <a:extLst>
              <a:ext uri="{FF2B5EF4-FFF2-40B4-BE49-F238E27FC236}">
                <a16:creationId xmlns:a16="http://schemas.microsoft.com/office/drawing/2014/main" id="{9F712E58-BA18-C24A-8167-CA61BE2477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4056" y="1403350"/>
            <a:ext cx="8735888" cy="5373216"/>
          </a:xfrm>
        </p:spPr>
        <p:txBody>
          <a:bodyPr/>
          <a:lstStyle/>
          <a:p>
            <a:pPr indent="0" eaLnBrk="1" hangingPunct="1">
              <a:lnSpc>
                <a:spcPct val="90000"/>
              </a:lnSpc>
              <a:buFontTx/>
              <a:buNone/>
            </a:pPr>
            <a:r>
              <a:rPr lang="en-US" altLang="en-US" sz="3000" b="1" dirty="0"/>
              <a:t>Common industrial chemicals</a:t>
            </a:r>
          </a:p>
          <a:p>
            <a:pPr indent="0"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use specific concentration limits for hazards,</a:t>
            </a:r>
          </a:p>
          <a:p>
            <a:pPr indent="0"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if given in harmonized classification</a:t>
            </a:r>
          </a:p>
          <a:p>
            <a:pPr indent="0" eaLnBrk="1" hangingPunct="1">
              <a:lnSpc>
                <a:spcPct val="90000"/>
              </a:lnSpc>
              <a:buFontTx/>
              <a:buNone/>
            </a:pPr>
            <a:endParaRPr lang="en-US" altLang="en-US" sz="3000" dirty="0"/>
          </a:p>
          <a:p>
            <a:pPr indent="0" eaLnBrk="1" hangingPunct="1">
              <a:lnSpc>
                <a:spcPct val="90000"/>
              </a:lnSpc>
              <a:buFontTx/>
              <a:buNone/>
            </a:pPr>
            <a:r>
              <a:rPr lang="en-US" altLang="en-US" sz="3000" b="1" dirty="0"/>
              <a:t>Uncommon chemicals</a:t>
            </a:r>
          </a:p>
          <a:p>
            <a:pPr indent="0"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Use rules for mixtures in the latest version of the GHS, separately for each hazard,</a:t>
            </a:r>
          </a:p>
          <a:p>
            <a:pPr indent="0"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treating the solution as a mixture of chemical and water, with water as an inert diluent</a:t>
            </a:r>
            <a:endParaRPr lang="en-US" altLang="en-US" sz="1600" dirty="0"/>
          </a:p>
          <a:p>
            <a:pPr indent="0" eaLnBrk="1" hangingPunct="1">
              <a:lnSpc>
                <a:spcPct val="90000"/>
              </a:lnSpc>
              <a:buFontTx/>
              <a:buNone/>
            </a:pPr>
            <a:endParaRPr lang="en-US" altLang="en-US" sz="1600" dirty="0"/>
          </a:p>
          <a:p>
            <a:pPr indent="0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</a:rPr>
              <a:t>https://</a:t>
            </a:r>
            <a:r>
              <a:rPr lang="en-US" altLang="en-US" sz="2400" dirty="0" err="1">
                <a:solidFill>
                  <a:srgbClr val="0070C0"/>
                </a:solidFill>
              </a:rPr>
              <a:t>www.riskassess.com.au</a:t>
            </a:r>
            <a:r>
              <a:rPr lang="en-US" altLang="en-US" sz="2400" dirty="0">
                <a:solidFill>
                  <a:srgbClr val="0070C0"/>
                </a:solidFill>
              </a:rPr>
              <a:t>/docs/</a:t>
            </a:r>
            <a:r>
              <a:rPr lang="en-US" altLang="en-US" sz="2400" dirty="0" err="1">
                <a:solidFill>
                  <a:srgbClr val="0070C0"/>
                </a:solidFill>
              </a:rPr>
              <a:t>GHSdataSolutions.pdf</a:t>
            </a:r>
            <a:endParaRPr lang="en-US" altLang="en-US" sz="2400" dirty="0">
              <a:solidFill>
                <a:srgbClr val="0070C0"/>
              </a:solidFill>
            </a:endParaRPr>
          </a:p>
        </p:txBody>
      </p:sp>
      <p:sp>
        <p:nvSpPr>
          <p:cNvPr id="34817" name="Rectangle 2">
            <a:extLst>
              <a:ext uri="{FF2B5EF4-FFF2-40B4-BE49-F238E27FC236}">
                <a16:creationId xmlns:a16="http://schemas.microsoft.com/office/drawing/2014/main" id="{F54E2702-0A91-714B-B7AD-6954858676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Aqueous solutions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242119-7C00-BFF7-8E65-E6D220CA6E79}"/>
              </a:ext>
            </a:extLst>
          </p:cNvPr>
          <p:cNvSpPr txBox="1"/>
          <p:nvPr/>
        </p:nvSpPr>
        <p:spPr>
          <a:xfrm>
            <a:off x="8650796" y="6368771"/>
            <a:ext cx="578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591797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C05027F5-E506-D34D-B322-5FBB4EFFCB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560" y="54868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Common chemicals with hazardous properties</a:t>
            </a:r>
          </a:p>
        </p:txBody>
      </p:sp>
      <p:sp>
        <p:nvSpPr>
          <p:cNvPr id="45058" name="Rectangle 3">
            <a:extLst>
              <a:ext uri="{FF2B5EF4-FFF2-40B4-BE49-F238E27FC236}">
                <a16:creationId xmlns:a16="http://schemas.microsoft.com/office/drawing/2014/main" id="{63830214-7C2E-4A49-9F5C-3A837C4C09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19672" y="2204864"/>
            <a:ext cx="7292975" cy="324036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600" dirty="0"/>
              <a:t>• phenolphthalein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600" dirty="0"/>
              <a:t>• sodium tetraborate (borax)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600" dirty="0"/>
              <a:t>• lead salts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600" dirty="0"/>
              <a:t>• copper(II) sulfate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600" dirty="0"/>
              <a:t>• glyphosate</a:t>
            </a:r>
            <a:endParaRPr lang="en-US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69B994-C29C-F61D-E23A-4689009C52EF}"/>
              </a:ext>
            </a:extLst>
          </p:cNvPr>
          <p:cNvSpPr txBox="1"/>
          <p:nvPr/>
        </p:nvSpPr>
        <p:spPr>
          <a:xfrm>
            <a:off x="8532440" y="6276586"/>
            <a:ext cx="578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963822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60D7B333-1BFE-E046-8AF6-D130DA3C28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1804" y="126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Phenolphthalein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CE7FACD9-8087-6B4D-87B4-9E3702796D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425" y="1144263"/>
            <a:ext cx="9021150" cy="5190813"/>
          </a:xfrm>
        </p:spPr>
        <p:txBody>
          <a:bodyPr/>
          <a:lstStyle/>
          <a:p>
            <a:pPr indent="0" eaLnBrk="1" hangingPunct="1">
              <a:buFontTx/>
              <a:buNone/>
            </a:pPr>
            <a:r>
              <a:rPr lang="en-US" altLang="en-US" sz="3000" dirty="0">
                <a:solidFill>
                  <a:srgbClr val="FF0000"/>
                </a:solidFill>
              </a:rPr>
              <a:t>May cause cancer, suspected of causing birth defects and damaging fertility</a:t>
            </a:r>
            <a:endParaRPr lang="en-US" altLang="en-US" sz="1600" dirty="0"/>
          </a:p>
          <a:p>
            <a:pPr indent="0" eaLnBrk="1" hangingPunct="1">
              <a:buFontTx/>
              <a:buNone/>
            </a:pPr>
            <a:endParaRPr lang="en-US" altLang="en-US" sz="1600" dirty="0"/>
          </a:p>
          <a:p>
            <a:pPr indent="0" eaLnBrk="1" hangingPunct="1">
              <a:buFontTx/>
              <a:buNone/>
            </a:pPr>
            <a:r>
              <a:rPr lang="en-US" altLang="en-US" sz="3000" dirty="0"/>
              <a:t>Used as a laxative and weight-loss drug for many decades, typically at doses of 100 mg/day</a:t>
            </a:r>
            <a:endParaRPr lang="en-US" altLang="en-US" sz="1600" dirty="0"/>
          </a:p>
          <a:p>
            <a:pPr indent="0" eaLnBrk="1" hangingPunct="1">
              <a:buFontTx/>
              <a:buNone/>
            </a:pPr>
            <a:endParaRPr lang="en-US" altLang="en-US" sz="1600" dirty="0"/>
          </a:p>
          <a:p>
            <a:pPr indent="0" eaLnBrk="1" hangingPunct="1">
              <a:buNone/>
            </a:pPr>
            <a:r>
              <a:rPr lang="en-US" altLang="en-US" sz="3000" dirty="0"/>
              <a:t>Student use of a few drops of dilute solution for a titration is very different to ingesting 100 mg/day</a:t>
            </a:r>
            <a:endParaRPr lang="en-US" altLang="en-US" sz="1600" dirty="0"/>
          </a:p>
          <a:p>
            <a:pPr indent="0" eaLnBrk="1" hangingPunct="1">
              <a:buFontTx/>
              <a:buNone/>
            </a:pPr>
            <a:endParaRPr lang="en-US" altLang="en-US" sz="1600" dirty="0"/>
          </a:p>
          <a:p>
            <a:pPr indent="0" eaLnBrk="1" hangingPunct="1">
              <a:buFontTx/>
              <a:buNone/>
            </a:pPr>
            <a:r>
              <a:rPr lang="en-US" altLang="en-US" sz="3000" dirty="0">
                <a:solidFill>
                  <a:srgbClr val="92D050"/>
                </a:solidFill>
              </a:rPr>
              <a:t>Females should take great care with the solid</a:t>
            </a:r>
          </a:p>
          <a:p>
            <a:pPr indent="0" eaLnBrk="1" hangingPunct="1">
              <a:buFontTx/>
              <a:buNone/>
            </a:pPr>
            <a:r>
              <a:rPr lang="en-US" altLang="en-US" sz="3000" dirty="0">
                <a:solidFill>
                  <a:srgbClr val="92D050"/>
                </a:solidFill>
              </a:rPr>
              <a:t>Pregnant females should avoid handling the solid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E77B52-9C13-A4A3-2810-00CB964A303A}"/>
              </a:ext>
            </a:extLst>
          </p:cNvPr>
          <p:cNvSpPr txBox="1"/>
          <p:nvPr/>
        </p:nvSpPr>
        <p:spPr>
          <a:xfrm>
            <a:off x="8676456" y="6273466"/>
            <a:ext cx="578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49778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24D161-9501-554C-0B46-19C4C5F5D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88640"/>
            <a:ext cx="3168352" cy="65336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E1A0FB-B9A0-9D73-69E3-762987A833D4}"/>
              </a:ext>
            </a:extLst>
          </p:cNvPr>
          <p:cNvSpPr txBox="1"/>
          <p:nvPr/>
        </p:nvSpPr>
        <p:spPr>
          <a:xfrm>
            <a:off x="5652120" y="1412776"/>
            <a:ext cx="2520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‘Boys and girls come out to play, happy and gay the </a:t>
            </a:r>
            <a:r>
              <a:rPr lang="en-US" dirty="0" err="1"/>
              <a:t>Laxette</a:t>
            </a:r>
            <a:r>
              <a:rPr lang="en-US" dirty="0"/>
              <a:t> way!’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318030-D0BE-3FB0-8061-4EB7466E6754}"/>
              </a:ext>
            </a:extLst>
          </p:cNvPr>
          <p:cNvSpPr txBox="1"/>
          <p:nvPr/>
        </p:nvSpPr>
        <p:spPr>
          <a:xfrm>
            <a:off x="8532440" y="6276586"/>
            <a:ext cx="578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157803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A8CA07-B040-D4C0-63AA-E3A4A258C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1519"/>
            <a:ext cx="525413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5651F4-5E7C-3BF0-1597-CD43CD463042}"/>
              </a:ext>
            </a:extLst>
          </p:cNvPr>
          <p:cNvSpPr txBox="1"/>
          <p:nvPr/>
        </p:nvSpPr>
        <p:spPr>
          <a:xfrm>
            <a:off x="6372200" y="548680"/>
            <a:ext cx="252272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‘Ford pills can help make you as attractive as the girls your husband stares at in the street’</a:t>
            </a:r>
          </a:p>
          <a:p>
            <a:r>
              <a:rPr lang="en-US" sz="1800" i="1" dirty="0"/>
              <a:t>Australian </a:t>
            </a:r>
            <a:r>
              <a:rPr lang="en-US" sz="1800" i="1" dirty="0" err="1"/>
              <a:t>Womens</a:t>
            </a:r>
            <a:r>
              <a:rPr lang="en-US" sz="1800" i="1" dirty="0"/>
              <a:t> Weekly, 29 March 1972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AFB6D8-8C1C-96CC-A98F-0577487ABCC7}"/>
              </a:ext>
            </a:extLst>
          </p:cNvPr>
          <p:cNvSpPr txBox="1"/>
          <p:nvPr/>
        </p:nvSpPr>
        <p:spPr>
          <a:xfrm>
            <a:off x="8532440" y="6276586"/>
            <a:ext cx="578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272105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60D7B333-1BFE-E046-8AF6-D130DA3C28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Borax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CE7FACD9-8087-6B4D-87B4-9E3702796D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500" y="1122861"/>
            <a:ext cx="9001000" cy="5384557"/>
          </a:xfrm>
        </p:spPr>
        <p:txBody>
          <a:bodyPr/>
          <a:lstStyle/>
          <a:p>
            <a:pPr indent="0" eaLnBrk="1" hangingPunct="1"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May damage fertility or the unborn child</a:t>
            </a:r>
            <a:endParaRPr lang="en-US" altLang="en-US" sz="1000" dirty="0"/>
          </a:p>
          <a:p>
            <a:pPr indent="0" eaLnBrk="1" hangingPunct="1">
              <a:buFontTx/>
              <a:buNone/>
            </a:pPr>
            <a:endParaRPr lang="en-US" altLang="en-US" sz="1000" dirty="0"/>
          </a:p>
          <a:p>
            <a:pPr indent="0" eaLnBrk="1" hangingPunct="1">
              <a:buFontTx/>
              <a:buNone/>
            </a:pPr>
            <a:r>
              <a:rPr lang="en-US" altLang="en-US" sz="2800" dirty="0"/>
              <a:t>Used in small amounts in ‘slime’</a:t>
            </a:r>
            <a:br>
              <a:rPr lang="en-US" altLang="en-US" sz="2800" dirty="0"/>
            </a:br>
            <a:r>
              <a:rPr lang="en-US" altLang="en-US" sz="2800" dirty="0"/>
              <a:t>Not volatile, not absorbed through unbroken skin</a:t>
            </a:r>
            <a:endParaRPr lang="en-US" altLang="en-US" sz="1000" dirty="0"/>
          </a:p>
          <a:p>
            <a:pPr indent="0" eaLnBrk="1" hangingPunct="1">
              <a:buFontTx/>
              <a:buNone/>
            </a:pPr>
            <a:endParaRPr lang="en-US" altLang="en-US" sz="1000" dirty="0"/>
          </a:p>
          <a:p>
            <a:pPr indent="0" eaLnBrk="1" hangingPunct="1">
              <a:buNone/>
            </a:pPr>
            <a:r>
              <a:rPr lang="en-US" altLang="en-US" sz="2800" dirty="0"/>
              <a:t>Previously ‘Not classified as hazardous according to GHS’ at concentrations below 4.5% </a:t>
            </a:r>
            <a:r>
              <a:rPr lang="en-US" altLang="en-US" sz="2800" dirty="0" err="1"/>
              <a:t>wt</a:t>
            </a:r>
            <a:r>
              <a:rPr lang="en-US" altLang="en-US" sz="2800" dirty="0"/>
              <a:t>/</a:t>
            </a:r>
            <a:r>
              <a:rPr lang="en-US" altLang="en-US" sz="2800" dirty="0" err="1"/>
              <a:t>wt</a:t>
            </a:r>
            <a:r>
              <a:rPr lang="en-US" altLang="en-US" sz="2800" dirty="0"/>
              <a:t>, according to ECHA. Now classified as hazardous to 0.1% </a:t>
            </a:r>
            <a:r>
              <a:rPr lang="en-US" altLang="en-US" sz="2800" dirty="0" err="1"/>
              <a:t>wt</a:t>
            </a:r>
            <a:r>
              <a:rPr lang="en-US" altLang="en-US" sz="2800" dirty="0"/>
              <a:t>/wt.</a:t>
            </a:r>
            <a:endParaRPr lang="en-US" altLang="en-US" sz="1000" dirty="0"/>
          </a:p>
          <a:p>
            <a:pPr indent="0" eaLnBrk="1" hangingPunct="1">
              <a:buFontTx/>
              <a:buNone/>
            </a:pPr>
            <a:endParaRPr lang="en-US" altLang="en-US" sz="1000" dirty="0"/>
          </a:p>
          <a:p>
            <a:pPr indent="0" eaLnBrk="1" hangingPunct="1">
              <a:buFontTx/>
              <a:buNone/>
            </a:pPr>
            <a:r>
              <a:rPr lang="en-US" altLang="en-US" sz="2800" dirty="0">
                <a:solidFill>
                  <a:srgbClr val="92D050"/>
                </a:solidFill>
              </a:rPr>
              <a:t>Use smallest possible amount of borax in slime. Ensure that students do not eat it and wash hands carefully after playing with it (especially K-3).</a:t>
            </a:r>
          </a:p>
          <a:p>
            <a:pPr indent="0" eaLnBrk="1" hangingPunct="1">
              <a:buFontTx/>
              <a:buNone/>
            </a:pPr>
            <a:r>
              <a:rPr lang="en-US" altLang="en-US" sz="2800" dirty="0">
                <a:solidFill>
                  <a:srgbClr val="92D050"/>
                </a:solidFill>
              </a:rPr>
              <a:t>Or use slime formulation without borax.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6687F3-7D93-F082-1BF0-EC3B18AFBCF1}"/>
              </a:ext>
            </a:extLst>
          </p:cNvPr>
          <p:cNvSpPr txBox="1"/>
          <p:nvPr/>
        </p:nvSpPr>
        <p:spPr>
          <a:xfrm>
            <a:off x="8532440" y="6276586"/>
            <a:ext cx="578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733205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60D7B333-1BFE-E046-8AF6-D130DA3C28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Lead salts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CE7FACD9-8087-6B4D-87B4-9E3702796D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180528" y="918846"/>
            <a:ext cx="8856984" cy="5819405"/>
          </a:xfrm>
        </p:spPr>
        <p:txBody>
          <a:bodyPr/>
          <a:lstStyle/>
          <a:p>
            <a:pPr indent="0" eaLnBrk="1" hangingPunct="1">
              <a:buFontTx/>
              <a:buNone/>
            </a:pPr>
            <a:r>
              <a:rPr lang="en-US" altLang="en-US" sz="3000" dirty="0">
                <a:solidFill>
                  <a:srgbClr val="FF0000"/>
                </a:solidFill>
              </a:rPr>
              <a:t>May damage the unborn child and suspected of damaging fertility</a:t>
            </a:r>
          </a:p>
          <a:p>
            <a:pPr indent="0" eaLnBrk="1" hangingPunct="1">
              <a:buFontTx/>
              <a:buNone/>
            </a:pPr>
            <a:r>
              <a:rPr lang="en-US" altLang="en-US" sz="3000" dirty="0">
                <a:solidFill>
                  <a:srgbClr val="FF0000"/>
                </a:solidFill>
              </a:rPr>
              <a:t>May cause damage to organs through prolonged or repeated exposure</a:t>
            </a:r>
          </a:p>
          <a:p>
            <a:pPr indent="0" eaLnBrk="1" hangingPunct="1">
              <a:buFontTx/>
              <a:buNone/>
            </a:pPr>
            <a:r>
              <a:rPr lang="en-US" altLang="en-US" sz="3000" dirty="0">
                <a:solidFill>
                  <a:srgbClr val="FF0000"/>
                </a:solidFill>
              </a:rPr>
              <a:t>Very toxic to aquatic life with long lasting effects</a:t>
            </a:r>
            <a:endParaRPr lang="en-US" altLang="en-US" sz="1600" dirty="0"/>
          </a:p>
          <a:p>
            <a:pPr indent="0" eaLnBrk="1" hangingPunct="1">
              <a:buFontTx/>
              <a:buNone/>
            </a:pPr>
            <a:endParaRPr lang="en-US" altLang="en-US" sz="1600" dirty="0"/>
          </a:p>
          <a:p>
            <a:pPr indent="0" eaLnBrk="1" hangingPunct="1">
              <a:buFontTx/>
              <a:buNone/>
            </a:pPr>
            <a:r>
              <a:rPr lang="en-US" altLang="en-US" sz="3000" dirty="0"/>
              <a:t>Not volatile or absorbed through unbroken skin</a:t>
            </a:r>
            <a:endParaRPr lang="en-US" altLang="en-US" sz="1600" dirty="0"/>
          </a:p>
          <a:p>
            <a:pPr indent="0" eaLnBrk="1" hangingPunct="1">
              <a:buFontTx/>
              <a:buNone/>
            </a:pPr>
            <a:endParaRPr lang="en-US" altLang="en-US" sz="1600" dirty="0"/>
          </a:p>
          <a:p>
            <a:pPr indent="0" eaLnBrk="1" hangingPunct="1">
              <a:buNone/>
            </a:pPr>
            <a:r>
              <a:rPr lang="en-US" altLang="en-US" sz="3000" dirty="0">
                <a:solidFill>
                  <a:srgbClr val="92D050"/>
                </a:solidFill>
              </a:rPr>
              <a:t>Student use of a few drops of dilute solution for spot tests should be safe, with control measures.</a:t>
            </a:r>
          </a:p>
          <a:p>
            <a:pPr indent="0" eaLnBrk="1" hangingPunct="1">
              <a:buNone/>
            </a:pPr>
            <a:r>
              <a:rPr lang="en-US" altLang="en-US" sz="3000" dirty="0">
                <a:solidFill>
                  <a:srgbClr val="92D050"/>
                </a:solidFill>
              </a:rPr>
              <a:t>Explain toxicity, collect all residues.</a:t>
            </a:r>
          </a:p>
          <a:p>
            <a:pPr indent="0" eaLnBrk="1" hangingPunct="1">
              <a:buFontTx/>
              <a:buNone/>
            </a:pPr>
            <a:r>
              <a:rPr lang="en-US" altLang="en-US" sz="3000" dirty="0">
                <a:solidFill>
                  <a:srgbClr val="92D050"/>
                </a:solidFill>
              </a:rPr>
              <a:t>Pregnant females should avoid handling the solid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6E5698-836B-7794-2143-79186E7EF5E4}"/>
              </a:ext>
            </a:extLst>
          </p:cNvPr>
          <p:cNvSpPr txBox="1"/>
          <p:nvPr/>
        </p:nvSpPr>
        <p:spPr>
          <a:xfrm>
            <a:off x="8532440" y="6276586"/>
            <a:ext cx="578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661620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60D7B333-1BFE-E046-8AF6-D130DA3C28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Copper sulfate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CE7FACD9-8087-6B4D-87B4-9E3702796D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512" y="1179513"/>
            <a:ext cx="8856984" cy="5201816"/>
          </a:xfrm>
        </p:spPr>
        <p:txBody>
          <a:bodyPr/>
          <a:lstStyle/>
          <a:p>
            <a:pPr indent="0" eaLnBrk="1" hangingPunct="1">
              <a:buFontTx/>
              <a:buNone/>
            </a:pPr>
            <a:r>
              <a:rPr lang="en-US" altLang="en-US" sz="3000" dirty="0">
                <a:solidFill>
                  <a:srgbClr val="FF0000"/>
                </a:solidFill>
              </a:rPr>
              <a:t>Harmful if swallowed, causes serious eye damage, very toxic to aquatic life with long lasting effects</a:t>
            </a:r>
            <a:endParaRPr lang="en-US" altLang="en-US" sz="1600" dirty="0"/>
          </a:p>
          <a:p>
            <a:pPr indent="0" eaLnBrk="1" hangingPunct="1">
              <a:buFontTx/>
              <a:buNone/>
            </a:pPr>
            <a:endParaRPr lang="en-US" altLang="en-US" sz="1600" dirty="0"/>
          </a:p>
          <a:p>
            <a:pPr indent="0" eaLnBrk="1" hangingPunct="1">
              <a:buFontTx/>
              <a:buNone/>
            </a:pPr>
            <a:r>
              <a:rPr lang="en-US" altLang="en-US" sz="3000" dirty="0"/>
              <a:t>Commonly used, even in K-6.</a:t>
            </a:r>
          </a:p>
          <a:p>
            <a:pPr indent="0" eaLnBrk="1" hangingPunct="1">
              <a:buFontTx/>
              <a:buNone/>
            </a:pPr>
            <a:r>
              <a:rPr lang="en-US" altLang="en-US" sz="3000" dirty="0"/>
              <a:t>Not volatile, not absorbed through unbroken skin.</a:t>
            </a:r>
          </a:p>
          <a:p>
            <a:pPr indent="0" eaLnBrk="1" hangingPunct="1">
              <a:buFontTx/>
              <a:buNone/>
            </a:pPr>
            <a:r>
              <a:rPr lang="en-US" altLang="en-US" sz="3000" dirty="0"/>
              <a:t>Recent change: ‘eye irritation’ to ‘eye damage’.</a:t>
            </a:r>
            <a:endParaRPr lang="en-US" altLang="en-US" sz="1600" dirty="0"/>
          </a:p>
          <a:p>
            <a:pPr indent="0" eaLnBrk="1" hangingPunct="1">
              <a:buFontTx/>
              <a:buNone/>
            </a:pPr>
            <a:endParaRPr lang="en-US" altLang="en-US" sz="1600" dirty="0"/>
          </a:p>
          <a:p>
            <a:pPr indent="0" eaLnBrk="1" hangingPunct="1">
              <a:buNone/>
            </a:pPr>
            <a:r>
              <a:rPr lang="en-US" altLang="en-US" sz="3000" dirty="0">
                <a:solidFill>
                  <a:srgbClr val="92D050"/>
                </a:solidFill>
              </a:rPr>
              <a:t>Avoid solid or concentrated solution in eyes. Wear safety glasses. Minimal release to the environment.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5C5367-58D3-E13B-DD82-2D5CB0EC2D28}"/>
              </a:ext>
            </a:extLst>
          </p:cNvPr>
          <p:cNvSpPr txBox="1"/>
          <p:nvPr/>
        </p:nvSpPr>
        <p:spPr>
          <a:xfrm>
            <a:off x="8532440" y="6276586"/>
            <a:ext cx="578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149834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60D7B333-1BFE-E046-8AF6-D130DA3C28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26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Glyphosate (Roundup)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CE7FACD9-8087-6B4D-87B4-9E3702796D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7244" y="1052736"/>
            <a:ext cx="8856984" cy="5688632"/>
          </a:xfrm>
        </p:spPr>
        <p:txBody>
          <a:bodyPr/>
          <a:lstStyle/>
          <a:p>
            <a:pPr indent="0" eaLnBrk="1" hangingPunct="1">
              <a:buNone/>
            </a:pPr>
            <a:r>
              <a:rPr lang="en-US" altLang="en-US" sz="3000" dirty="0">
                <a:solidFill>
                  <a:srgbClr val="FF0000"/>
                </a:solidFill>
              </a:rPr>
              <a:t>Suspected of causing cancer, causes serious eye damage</a:t>
            </a:r>
            <a:endParaRPr lang="en-US" altLang="en-US" sz="1600" dirty="0">
              <a:solidFill>
                <a:srgbClr val="FF0000"/>
              </a:solidFill>
            </a:endParaRPr>
          </a:p>
          <a:p>
            <a:pPr indent="0" eaLnBrk="1" hangingPunct="1">
              <a:buFontTx/>
              <a:buNone/>
            </a:pPr>
            <a:endParaRPr lang="en-US" altLang="en-US" sz="1600" dirty="0"/>
          </a:p>
          <a:p>
            <a:pPr indent="0" eaLnBrk="1" hangingPunct="1">
              <a:buFontTx/>
              <a:buNone/>
            </a:pPr>
            <a:r>
              <a:rPr lang="en-US" altLang="en-US" sz="3000" dirty="0"/>
              <a:t>Widely used herbicide.</a:t>
            </a:r>
          </a:p>
          <a:p>
            <a:pPr indent="0" eaLnBrk="1" hangingPunct="1">
              <a:buFontTx/>
              <a:buNone/>
            </a:pPr>
            <a:r>
              <a:rPr lang="en-US" altLang="en-US" sz="3000" dirty="0"/>
              <a:t>Not volatile, not absorbed through unbroken skin.</a:t>
            </a:r>
            <a:endParaRPr lang="en-US" altLang="en-US" sz="1600" dirty="0"/>
          </a:p>
          <a:p>
            <a:pPr indent="0" eaLnBrk="1" hangingPunct="1">
              <a:buFontTx/>
              <a:buNone/>
            </a:pPr>
            <a:endParaRPr lang="en-US" altLang="en-US" sz="1600" dirty="0"/>
          </a:p>
          <a:p>
            <a:pPr indent="0" eaLnBrk="1" hangingPunct="1">
              <a:buFontTx/>
              <a:buNone/>
            </a:pPr>
            <a:r>
              <a:rPr lang="en-US" altLang="en-US" sz="3000" dirty="0"/>
              <a:t>Agricultural workers were commonly drenched with the solution during crop dusting. Many instances of extreme exposure in agriculture.</a:t>
            </a:r>
          </a:p>
          <a:p>
            <a:pPr indent="0" eaLnBrk="1" hangingPunct="1">
              <a:buNone/>
            </a:pPr>
            <a:r>
              <a:rPr lang="en-US" altLang="en-US" sz="3000" dirty="0">
                <a:solidFill>
                  <a:srgbClr val="92D050"/>
                </a:solidFill>
              </a:rPr>
              <a:t>Avoid inhaling aerosol when spraying.</a:t>
            </a:r>
          </a:p>
          <a:p>
            <a:pPr indent="0" eaLnBrk="1" hangingPunct="1">
              <a:buNone/>
            </a:pPr>
            <a:r>
              <a:rPr lang="en-US" altLang="en-US" sz="3000" dirty="0">
                <a:solidFill>
                  <a:srgbClr val="92D050"/>
                </a:solidFill>
              </a:rPr>
              <a:t>Wear safety glasses.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54CADE-859F-C634-AD7D-5FF93FE65794}"/>
              </a:ext>
            </a:extLst>
          </p:cNvPr>
          <p:cNvSpPr txBox="1"/>
          <p:nvPr/>
        </p:nvSpPr>
        <p:spPr>
          <a:xfrm>
            <a:off x="8532440" y="6276586"/>
            <a:ext cx="578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8933578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60D7B333-1BFE-E046-8AF6-D130DA3C28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Conclusion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CE7FACD9-8087-6B4D-87B4-9E3702796D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1520" y="1484785"/>
            <a:ext cx="8856984" cy="4032447"/>
          </a:xfrm>
        </p:spPr>
        <p:txBody>
          <a:bodyPr/>
          <a:lstStyle/>
          <a:p>
            <a:pPr indent="0" eaLnBrk="1" hangingPunct="1">
              <a:buFontTx/>
              <a:buNone/>
            </a:pPr>
            <a:r>
              <a:rPr lang="en-US" altLang="en-US" sz="3000" dirty="0">
                <a:solidFill>
                  <a:srgbClr val="00B050"/>
                </a:solidFill>
              </a:rPr>
              <a:t>Many chemicals with hazardous properties can be used safely, provided risks are assessed and control measures are put in place</a:t>
            </a:r>
          </a:p>
          <a:p>
            <a:pPr indent="0" eaLnBrk="1" hangingPunct="1">
              <a:buFontTx/>
              <a:buNone/>
            </a:pPr>
            <a:endParaRPr lang="en-US" altLang="en-US" sz="3000" dirty="0"/>
          </a:p>
          <a:p>
            <a:pPr indent="0" eaLnBrk="1" hangingPunct="1">
              <a:buFontTx/>
              <a:buNone/>
            </a:pPr>
            <a:r>
              <a:rPr lang="en-US" altLang="en-US" sz="3000" dirty="0"/>
              <a:t>Important to maintain the variety of chemicals</a:t>
            </a:r>
          </a:p>
          <a:p>
            <a:pPr indent="0" eaLnBrk="1" hangingPunct="1">
              <a:buFontTx/>
              <a:buNone/>
            </a:pPr>
            <a:r>
              <a:rPr lang="en-US" altLang="en-US" sz="3000" dirty="0"/>
              <a:t>in order to maintain student interest and</a:t>
            </a:r>
          </a:p>
          <a:p>
            <a:pPr indent="0" eaLnBrk="1" hangingPunct="1">
              <a:buFontTx/>
              <a:buNone/>
            </a:pPr>
            <a:r>
              <a:rPr lang="en-US" altLang="en-US" sz="3000" dirty="0"/>
              <a:t>increase their enjoyment of practical chemistry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D1E08B1-A4C1-4206-8B05-EEC7DF079AF3}"/>
              </a:ext>
            </a:extLst>
          </p:cNvPr>
          <p:cNvSpPr/>
          <p:nvPr/>
        </p:nvSpPr>
        <p:spPr bwMode="auto">
          <a:xfrm>
            <a:off x="467544" y="1474212"/>
            <a:ext cx="8424936" cy="1594748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900" b="0" i="0" u="none" strike="noStrike" cap="none" normalizeH="0" baseline="0">
              <a:ln>
                <a:noFill/>
              </a:ln>
              <a:noFill/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3791FA-F71D-FAD4-0E97-44868D32B5C3}"/>
              </a:ext>
            </a:extLst>
          </p:cNvPr>
          <p:cNvSpPr txBox="1"/>
          <p:nvPr/>
        </p:nvSpPr>
        <p:spPr>
          <a:xfrm>
            <a:off x="8532440" y="6276586"/>
            <a:ext cx="578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378225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C05027F5-E506-D34D-B322-5FBB4EFFCB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Safety Data Sheets</a:t>
            </a:r>
          </a:p>
        </p:txBody>
      </p:sp>
      <p:sp>
        <p:nvSpPr>
          <p:cNvPr id="45058" name="Rectangle 3">
            <a:extLst>
              <a:ext uri="{FF2B5EF4-FFF2-40B4-BE49-F238E27FC236}">
                <a16:creationId xmlns:a16="http://schemas.microsoft.com/office/drawing/2014/main" id="{63830214-7C2E-4A49-9F5C-3A837C4C09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6889" y="908720"/>
            <a:ext cx="8409607" cy="5805264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For every chemical or chemical product: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>
                <a:solidFill>
                  <a:srgbClr val="0070C0"/>
                </a:solidFill>
              </a:rPr>
              <a:t>• SDS must be available (usually on web)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>
                <a:solidFill>
                  <a:srgbClr val="0070C0"/>
                </a:solidFill>
              </a:rPr>
              <a:t>• SDS must include</a:t>
            </a:r>
            <a:br>
              <a:rPr lang="en-US" altLang="en-US" sz="3000" dirty="0">
                <a:solidFill>
                  <a:srgbClr val="0070C0"/>
                </a:solidFill>
              </a:rPr>
            </a:br>
            <a:r>
              <a:rPr lang="en-US" altLang="en-US" sz="3000" dirty="0">
                <a:solidFill>
                  <a:srgbClr val="0070C0"/>
                </a:solidFill>
              </a:rPr>
              <a:t>* classification according to GHS</a:t>
            </a:r>
            <a:br>
              <a:rPr lang="en-US" altLang="en-US" sz="3000" dirty="0">
                <a:solidFill>
                  <a:srgbClr val="0070C0"/>
                </a:solidFill>
              </a:rPr>
            </a:br>
            <a:r>
              <a:rPr lang="en-US" altLang="en-US" sz="3000" dirty="0">
                <a:solidFill>
                  <a:srgbClr val="0070C0"/>
                </a:solidFill>
              </a:rPr>
              <a:t>* GHS label elements:</a:t>
            </a:r>
            <a:br>
              <a:rPr lang="en-US" altLang="en-US" sz="3000" dirty="0">
                <a:solidFill>
                  <a:srgbClr val="0070C0"/>
                </a:solidFill>
              </a:rPr>
            </a:br>
            <a:r>
              <a:rPr lang="en-US" altLang="en-US" sz="3000" dirty="0">
                <a:solidFill>
                  <a:srgbClr val="0070C0"/>
                </a:solidFill>
              </a:rPr>
              <a:t>    signal word, pictograms, hazard statements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BUT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no system for checking accuracy of SDSs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no system for checking data are up-to-date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no penalties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>
                <a:solidFill>
                  <a:srgbClr val="FF0000"/>
                </a:solidFill>
              </a:rPr>
              <a:t>Often major differences between SDSs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>
                <a:solidFill>
                  <a:srgbClr val="FF0000"/>
                </a:solidFill>
              </a:rPr>
              <a:t>for the same chemical!</a:t>
            </a:r>
            <a:endParaRPr lang="en-US" altLang="en-US" sz="2600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197388-BABB-D30F-2EC5-E26C273AADA0}"/>
              </a:ext>
            </a:extLst>
          </p:cNvPr>
          <p:cNvSpPr txBox="1"/>
          <p:nvPr/>
        </p:nvSpPr>
        <p:spPr>
          <a:xfrm>
            <a:off x="8676456" y="6276586"/>
            <a:ext cx="434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24125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9B84365-7547-2C48-9226-1E8291515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976" y="260648"/>
            <a:ext cx="865505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kern="0" dirty="0"/>
              <a:t>Phenolphthalein </a:t>
            </a:r>
            <a:r>
              <a:rPr lang="en-US" altLang="en-US" sz="3600" kern="0" dirty="0"/>
              <a:t>(Merk)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899812-8173-7396-4350-E75C41FA5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056" y="1268760"/>
            <a:ext cx="7772400" cy="34646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0B1569-E343-8836-F869-3DB5491435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4653136"/>
            <a:ext cx="6984776" cy="4205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DFBFC4-ED9E-F395-02CE-21B1FE3A708A}"/>
              </a:ext>
            </a:extLst>
          </p:cNvPr>
          <p:cNvSpPr txBox="1"/>
          <p:nvPr/>
        </p:nvSpPr>
        <p:spPr>
          <a:xfrm>
            <a:off x="8676456" y="6276586"/>
            <a:ext cx="434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11736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C7A2DA-B240-BD48-A47E-610E415270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1600" y="980728"/>
            <a:ext cx="7718946" cy="4608512"/>
          </a:xfrm>
        </p:spPr>
        <p:txBody>
          <a:bodyPr/>
          <a:lstStyle/>
          <a:p>
            <a:pPr algn="l" eaLnBrk="1" hangingPunct="1"/>
            <a:r>
              <a:rPr lang="en-US" altLang="en-US" sz="3500" dirty="0"/>
              <a:t>1. How do we obtain the most accurate GHS data?</a:t>
            </a:r>
            <a:br>
              <a:rPr lang="en-US" altLang="en-US" sz="3500" dirty="0"/>
            </a:br>
            <a:br>
              <a:rPr lang="en-US" altLang="en-US" sz="3500" dirty="0"/>
            </a:br>
            <a:r>
              <a:rPr lang="en-US" altLang="en-US" sz="3500" dirty="0"/>
              <a:t>2. What do we do with common chemicals with hazardous properties?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BB093B5-A82E-DDAE-6E1A-02CB38EE0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45" y="332656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kern="0" dirty="0"/>
              <a:t>Questions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72FFFF-E6B8-1B01-3D3D-03B65CA3FDE9}"/>
              </a:ext>
            </a:extLst>
          </p:cNvPr>
          <p:cNvSpPr txBox="1"/>
          <p:nvPr/>
        </p:nvSpPr>
        <p:spPr>
          <a:xfrm>
            <a:off x="8676456" y="6276586"/>
            <a:ext cx="434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68699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9B7B3E06-037D-134F-94F2-ADA34F2000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400" dirty="0"/>
              <a:t>Most accurate GHS data</a:t>
            </a:r>
            <a:endParaRPr lang="en-US" altLang="en-US" dirty="0"/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4A929F99-691A-CA44-BD84-EEE4E0A58A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1520" y="1700808"/>
            <a:ext cx="8712968" cy="4032448"/>
          </a:xfrm>
        </p:spPr>
        <p:txBody>
          <a:bodyPr/>
          <a:lstStyle/>
          <a:p>
            <a:pPr indent="0" eaLnBrk="1" hangingPunct="1">
              <a:lnSpc>
                <a:spcPct val="90000"/>
              </a:lnSpc>
              <a:spcBef>
                <a:spcPts val="1400"/>
              </a:spcBef>
              <a:buFontTx/>
              <a:buNone/>
            </a:pPr>
            <a:r>
              <a:rPr lang="en-US" altLang="en-US" sz="3500" dirty="0"/>
              <a:t>Reliance on a SDS from a single manufacturer/supplier is unwise</a:t>
            </a:r>
          </a:p>
          <a:p>
            <a:pPr indent="0" eaLnBrk="1" hangingPunct="1">
              <a:lnSpc>
                <a:spcPct val="90000"/>
              </a:lnSpc>
              <a:spcBef>
                <a:spcPts val="1400"/>
              </a:spcBef>
              <a:buFontTx/>
              <a:buNone/>
            </a:pPr>
            <a:r>
              <a:rPr lang="en-US" altLang="en-US" sz="2000" dirty="0"/>
              <a:t>(though legally required to have the manufacturer’s SDS available!)</a:t>
            </a:r>
          </a:p>
          <a:p>
            <a:pPr indent="0" eaLnBrk="1" hangingPunct="1">
              <a:lnSpc>
                <a:spcPct val="90000"/>
              </a:lnSpc>
              <a:spcBef>
                <a:spcPts val="1400"/>
              </a:spcBef>
              <a:buFontTx/>
              <a:buNone/>
            </a:pPr>
            <a:r>
              <a:rPr lang="en-US" altLang="en-US" sz="3500" dirty="0"/>
              <a:t>Fortunately, there is a vast database of classifications according to GHS available from the</a:t>
            </a:r>
          </a:p>
          <a:p>
            <a:pPr indent="0" eaLnBrk="1" hangingPunct="1">
              <a:lnSpc>
                <a:spcPct val="90000"/>
              </a:lnSpc>
              <a:spcBef>
                <a:spcPts val="1400"/>
              </a:spcBef>
              <a:buFontTx/>
              <a:buNone/>
            </a:pPr>
            <a:r>
              <a:rPr lang="en-US" altLang="en-US" sz="3500" dirty="0">
                <a:solidFill>
                  <a:srgbClr val="0070C0"/>
                </a:solidFill>
              </a:rPr>
              <a:t>European Chemicals Association (ECHA)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836F54-298E-F755-CB16-F33E088EBD88}"/>
              </a:ext>
            </a:extLst>
          </p:cNvPr>
          <p:cNvSpPr txBox="1"/>
          <p:nvPr/>
        </p:nvSpPr>
        <p:spPr>
          <a:xfrm>
            <a:off x="8676456" y="6276586"/>
            <a:ext cx="434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126070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9B7B3E06-037D-134F-94F2-ADA34F2000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400" dirty="0"/>
              <a:t>ECHA</a:t>
            </a:r>
            <a:endParaRPr lang="en-US" altLang="en-US" dirty="0"/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4A929F99-691A-CA44-BD84-EEE4E0A58A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528" y="1476374"/>
            <a:ext cx="8712968" cy="5264993"/>
          </a:xfrm>
        </p:spPr>
        <p:txBody>
          <a:bodyPr/>
          <a:lstStyle/>
          <a:p>
            <a:pPr indent="0" eaLnBrk="1" hangingPunct="1">
              <a:lnSpc>
                <a:spcPct val="90000"/>
              </a:lnSpc>
              <a:spcBef>
                <a:spcPts val="1400"/>
              </a:spcBef>
              <a:buFontTx/>
              <a:buNone/>
            </a:pPr>
            <a:r>
              <a:rPr lang="en-US" altLang="en-US" sz="3500" dirty="0"/>
              <a:t>Compiles classifications of chemicals according to GHS from throughout Europe and Scandinavia</a:t>
            </a:r>
          </a:p>
          <a:p>
            <a:pPr indent="0" eaLnBrk="1" hangingPunct="1">
              <a:lnSpc>
                <a:spcPct val="90000"/>
              </a:lnSpc>
              <a:spcBef>
                <a:spcPts val="1400"/>
              </a:spcBef>
              <a:buFontTx/>
              <a:buNone/>
            </a:pPr>
            <a:endParaRPr lang="en-US" altLang="en-US" sz="3500" dirty="0"/>
          </a:p>
          <a:p>
            <a:pPr indent="0" eaLnBrk="1" hangingPunct="1">
              <a:lnSpc>
                <a:spcPct val="90000"/>
              </a:lnSpc>
              <a:spcBef>
                <a:spcPts val="1400"/>
              </a:spcBef>
              <a:buFontTx/>
              <a:buNone/>
            </a:pPr>
            <a:r>
              <a:rPr lang="en-US" altLang="en-US" sz="3500" dirty="0"/>
              <a:t>Most extensive resource of which we are aware</a:t>
            </a:r>
          </a:p>
          <a:p>
            <a:pPr indent="0" eaLnBrk="1" hangingPunct="1">
              <a:lnSpc>
                <a:spcPct val="90000"/>
              </a:lnSpc>
              <a:spcBef>
                <a:spcPts val="1400"/>
              </a:spcBef>
              <a:buFontTx/>
              <a:buNone/>
            </a:pPr>
            <a:endParaRPr lang="en-US" altLang="en-US" sz="1800" dirty="0">
              <a:solidFill>
                <a:srgbClr val="0070C0"/>
              </a:solidFill>
            </a:endParaRPr>
          </a:p>
          <a:p>
            <a:pPr indent="0" eaLnBrk="1" hangingPunct="1">
              <a:lnSpc>
                <a:spcPct val="90000"/>
              </a:lnSpc>
              <a:spcBef>
                <a:spcPts val="1400"/>
              </a:spcBef>
              <a:buFontTx/>
              <a:buNone/>
            </a:pPr>
            <a:r>
              <a:rPr lang="en-US" altLang="en-US" sz="1800" dirty="0">
                <a:solidFill>
                  <a:srgbClr val="0070C0"/>
                </a:solidFill>
              </a:rPr>
              <a:t>https://</a:t>
            </a:r>
            <a:r>
              <a:rPr lang="en-US" altLang="en-US" sz="1800" dirty="0" err="1">
                <a:solidFill>
                  <a:srgbClr val="0070C0"/>
                </a:solidFill>
              </a:rPr>
              <a:t>www.echa.europa.eu</a:t>
            </a:r>
            <a:r>
              <a:rPr lang="en-US" altLang="en-US" sz="1800" dirty="0">
                <a:solidFill>
                  <a:srgbClr val="0070C0"/>
                </a:solidFill>
              </a:rPr>
              <a:t>/information-on-chemicals/cl-inventory-database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D80F6D-6F73-5776-91F6-B079811719A6}"/>
              </a:ext>
            </a:extLst>
          </p:cNvPr>
          <p:cNvSpPr txBox="1"/>
          <p:nvPr/>
        </p:nvSpPr>
        <p:spPr>
          <a:xfrm>
            <a:off x="8709720" y="6288499"/>
            <a:ext cx="434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465705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CA46F0-54CA-19F4-E9D6-AF4C53C324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162" y="0"/>
            <a:ext cx="7395676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5A4A9B-AFCB-7055-91CD-15DC5A00BE67}"/>
              </a:ext>
            </a:extLst>
          </p:cNvPr>
          <p:cNvSpPr txBox="1"/>
          <p:nvPr/>
        </p:nvSpPr>
        <p:spPr>
          <a:xfrm>
            <a:off x="8676456" y="6276586"/>
            <a:ext cx="434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683183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F48456-55E3-57A3-B4B5-E6336C26C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856" y="188640"/>
            <a:ext cx="8810287" cy="59046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B66A903-7EC4-4F5C-1B80-6222B2E6F87C}"/>
              </a:ext>
            </a:extLst>
          </p:cNvPr>
          <p:cNvSpPr txBox="1"/>
          <p:nvPr/>
        </p:nvSpPr>
        <p:spPr>
          <a:xfrm>
            <a:off x="8676456" y="6276586"/>
            <a:ext cx="434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12636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0B5013-2EC2-7C42-0B1F-49ED06276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9" y="1628800"/>
            <a:ext cx="9143585" cy="33843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886B90-3A6C-F197-BD50-353E32456829}"/>
              </a:ext>
            </a:extLst>
          </p:cNvPr>
          <p:cNvSpPr txBox="1"/>
          <p:nvPr/>
        </p:nvSpPr>
        <p:spPr>
          <a:xfrm>
            <a:off x="8676456" y="6276586"/>
            <a:ext cx="434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00315838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105420</TotalTime>
  <Words>772</Words>
  <Application>Microsoft Macintosh PowerPoint</Application>
  <PresentationFormat>On-screen Show (4:3)</PresentationFormat>
  <Paragraphs>132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Blank Presentation</vt:lpstr>
      <vt:lpstr>Dangerous chemicals! How can I use them safely?</vt:lpstr>
      <vt:lpstr>Safety Data Sheets</vt:lpstr>
      <vt:lpstr>PowerPoint Presentation</vt:lpstr>
      <vt:lpstr>1. How do we obtain the most accurate GHS data?  2. What do we do with common chemicals with hazardous properties?</vt:lpstr>
      <vt:lpstr>Most accurate GHS data</vt:lpstr>
      <vt:lpstr>ECHA</vt:lpstr>
      <vt:lpstr>PowerPoint Presentation</vt:lpstr>
      <vt:lpstr>PowerPoint Presentation</vt:lpstr>
      <vt:lpstr>PowerPoint Presentation</vt:lpstr>
      <vt:lpstr>Aqueous solutions</vt:lpstr>
      <vt:lpstr>Common chemicals with hazardous properties</vt:lpstr>
      <vt:lpstr>Phenolphthalein</vt:lpstr>
      <vt:lpstr>PowerPoint Presentation</vt:lpstr>
      <vt:lpstr>PowerPoint Presentation</vt:lpstr>
      <vt:lpstr>Borax</vt:lpstr>
      <vt:lpstr>Lead salts</vt:lpstr>
      <vt:lpstr>Copper sulfate</vt:lpstr>
      <vt:lpstr>Glyphosate (Roundup)</vt:lpstr>
      <vt:lpstr>Conclusion</vt:lpstr>
    </vt:vector>
  </TitlesOfParts>
  <Company>CEIC UNSW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 assessment and control of risks</dc:title>
  <dc:creator>Phillip Crisp</dc:creator>
  <cp:lastModifiedBy>Phillip Crisp</cp:lastModifiedBy>
  <cp:revision>375</cp:revision>
  <cp:lastPrinted>2022-06-20T07:40:14Z</cp:lastPrinted>
  <dcterms:created xsi:type="dcterms:W3CDTF">2008-09-14T02:46:40Z</dcterms:created>
  <dcterms:modified xsi:type="dcterms:W3CDTF">2024-11-06T00:24:14Z</dcterms:modified>
</cp:coreProperties>
</file>